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8" userDrawn="1">
          <p15:clr>
            <a:srgbClr val="A4A3A4"/>
          </p15:clr>
        </p15:guide>
        <p15:guide id="2" pos="268" userDrawn="1">
          <p15:clr>
            <a:srgbClr val="A4A3A4"/>
          </p15:clr>
        </p15:guide>
        <p15:guide id="3" pos="449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uyskikh, Anna" initials="VA" lastIdx="4" clrIdx="0">
    <p:extLst>
      <p:ext uri="{19B8F6BF-5375-455C-9EA6-DF929625EA0E}">
        <p15:presenceInfo xmlns:p15="http://schemas.microsoft.com/office/powerpoint/2012/main" userId="S-1-5-21-948770981-1571107681-452798024-92461" providerId="AD"/>
      </p:ext>
    </p:extLst>
  </p:cmAuthor>
  <p:cmAuthor id="2" name="Brigitte Birgi" initials="BB" lastIdx="17" clrIdx="1">
    <p:extLst>
      <p:ext uri="{19B8F6BF-5375-455C-9EA6-DF929625EA0E}">
        <p15:presenceInfo xmlns:p15="http://schemas.microsoft.com/office/powerpoint/2012/main" userId="e719d14456cebe94" providerId="Windows Live"/>
      </p:ext>
    </p:extLst>
  </p:cmAuthor>
  <p:cmAuthor id="3" name="Gruzdev, Vladimir" initials="GV" lastIdx="12" clrIdx="2">
    <p:extLst>
      <p:ext uri="{19B8F6BF-5375-455C-9EA6-DF929625EA0E}">
        <p15:presenceInfo xmlns:p15="http://schemas.microsoft.com/office/powerpoint/2012/main" userId="S::Vladimir.Gruzdev@softline.com::a1312e56-79f6-426f-8171-939985e57773" providerId="AD"/>
      </p:ext>
    </p:extLst>
  </p:cmAuthor>
  <p:cmAuthor id="4" name="Хитева Ольга Антоновна" initials="ХОА" lastIdx="2" clrIdx="3">
    <p:extLst>
      <p:ext uri="{19B8F6BF-5375-455C-9EA6-DF929625EA0E}">
        <p15:presenceInfo xmlns:p15="http://schemas.microsoft.com/office/powerpoint/2012/main" userId="S::okhiteva-17@edu.ranepa.ru::65e4d893-8cab-4ddd-8e09-28d2f2d4e390" providerId="AD"/>
      </p:ext>
    </p:extLst>
  </p:cmAuthor>
  <p:cmAuthor id="5" name="Gruzdev, Vladimir" initials="GV [2]" lastIdx="1" clrIdx="4">
    <p:extLst>
      <p:ext uri="{19B8F6BF-5375-455C-9EA6-DF929625EA0E}">
        <p15:presenceInfo xmlns:p15="http://schemas.microsoft.com/office/powerpoint/2012/main" userId="Gruzdev, Vladimir" providerId="None"/>
      </p:ext>
    </p:extLst>
  </p:cmAuthor>
  <p:cmAuthor id="6" name="Valeriy Bolotin" initials="VB" lastIdx="1" clrIdx="5">
    <p:extLst>
      <p:ext uri="{19B8F6BF-5375-455C-9EA6-DF929625EA0E}">
        <p15:presenceInfo xmlns:p15="http://schemas.microsoft.com/office/powerpoint/2012/main" userId="S::Valeriy.Bolotin@softline.com::a1385bbd-9c4a-421b-b28f-72b2499c83b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462"/>
    <a:srgbClr val="003A83"/>
    <a:srgbClr val="3F2971"/>
    <a:srgbClr val="896CCA"/>
    <a:srgbClr val="2140F0"/>
    <a:srgbClr val="6399F7"/>
    <a:srgbClr val="F2F2F2"/>
    <a:srgbClr val="0050A2"/>
    <a:srgbClr val="0C5DB0"/>
    <a:srgbClr val="2396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24" autoAdjust="0"/>
    <p:restoredTop sz="96201" autoAdjust="0"/>
  </p:normalViewPr>
  <p:slideViewPr>
    <p:cSldViewPr>
      <p:cViewPr>
        <p:scale>
          <a:sx n="53" d="100"/>
          <a:sy n="53" d="100"/>
        </p:scale>
        <p:origin x="3000" y="158"/>
      </p:cViewPr>
      <p:guideLst>
        <p:guide orient="horz" pos="3128"/>
        <p:guide pos="268"/>
        <p:guide pos="44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4FE9C-A21C-4446-8DA9-E0C2191C80ED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61C4D-EE6C-4DDE-8980-7E8F467F60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795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61C4D-EE6C-4DDE-8980-7E8F467F60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57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voucher@softline.com" TargetMode="External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sv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Рисунок 68">
            <a:extLst>
              <a:ext uri="{FF2B5EF4-FFF2-40B4-BE49-F238E27FC236}">
                <a16:creationId xmlns:a16="http://schemas.microsoft.com/office/drawing/2014/main" id="{51AA895B-0C5D-4A99-9021-404317542A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2842"/>
          <a:stretch/>
        </p:blipFill>
        <p:spPr>
          <a:xfrm>
            <a:off x="-5565" y="9560442"/>
            <a:ext cx="7560210" cy="1132958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4530352" y="3289299"/>
            <a:ext cx="3026148" cy="3657601"/>
          </a:xfrm>
          <a:custGeom>
            <a:avLst/>
            <a:gdLst/>
            <a:ahLst/>
            <a:cxnLst/>
            <a:rect l="l" t="t" r="r" b="b"/>
            <a:pathLst>
              <a:path w="2418715" h="7030720">
                <a:moveTo>
                  <a:pt x="2418359" y="0"/>
                </a:moveTo>
                <a:lnTo>
                  <a:pt x="0" y="0"/>
                </a:lnTo>
                <a:lnTo>
                  <a:pt x="0" y="7030669"/>
                </a:lnTo>
                <a:lnTo>
                  <a:pt x="2418359" y="7030669"/>
                </a:lnTo>
                <a:lnTo>
                  <a:pt x="2418359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7707421-327C-424E-BD52-260BB32C1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86825"/>
            <a:ext cx="7556500" cy="2414152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730250" y="3375773"/>
            <a:ext cx="2953506" cy="228268"/>
          </a:xfrm>
          <a:prstGeom prst="rect">
            <a:avLst/>
          </a:prstGeom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-5" dirty="0">
                <a:solidFill>
                  <a:srgbClr val="002462"/>
                </a:solidFill>
                <a:latin typeface="Segoe UI Semibold"/>
                <a:cs typeface="Segoe UI Semibold"/>
              </a:rPr>
              <a:t>ПЕРЕЧЕНЬ ВОЗМОЖНЫХ УСЛУГ</a:t>
            </a:r>
            <a:endParaRPr sz="1400" dirty="0">
              <a:solidFill>
                <a:srgbClr val="002462"/>
              </a:solidFill>
              <a:latin typeface="Segoe UI Semibold"/>
              <a:cs typeface="Segoe UI Semibold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92650" y="3610492"/>
            <a:ext cx="2694015" cy="2659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spcAft>
                <a:spcPts val="600"/>
              </a:spcAft>
            </a:pPr>
            <a:r>
              <a:rPr lang="ru-RU" sz="900" b="1" spc="-5" dirty="0">
                <a:solidFill>
                  <a:srgbClr val="002462"/>
                </a:solidFill>
                <a:cs typeface="Segoe UI Semilight"/>
              </a:rPr>
              <a:t>5 дней </a:t>
            </a:r>
            <a:r>
              <a:rPr lang="ru-RU" sz="900" spc="-5" dirty="0">
                <a:solidFill>
                  <a:srgbClr val="1D1D1B"/>
                </a:solidFill>
                <a:cs typeface="Segoe UI Semilight"/>
              </a:rPr>
              <a:t>– 40 часов инженера. Подходит под небольшие задачи внутри инфраструктуры заказчика – аудит, анализ десктопного ПО, проведение воркшопов по технологиям, подготовка плана развёртывания или миграции, оценка затрат на закупку лицензий и железа, небольшие работы, настройка оборудования, написание документации.</a:t>
            </a:r>
          </a:p>
          <a:p>
            <a:pPr marR="5080">
              <a:spcAft>
                <a:spcPts val="600"/>
              </a:spcAft>
            </a:pPr>
            <a:r>
              <a:rPr lang="ru-RU" sz="900" b="1" spc="-5" dirty="0">
                <a:solidFill>
                  <a:srgbClr val="002462"/>
                </a:solidFill>
                <a:cs typeface="Segoe UI Semilight"/>
              </a:rPr>
              <a:t>10 дней </a:t>
            </a:r>
            <a:r>
              <a:rPr lang="ru-RU" sz="900" spc="-5" dirty="0">
                <a:solidFill>
                  <a:srgbClr val="1D1D1B"/>
                </a:solidFill>
                <a:cs typeface="Segoe UI Semilight"/>
              </a:rPr>
              <a:t>– 80 часов инженера. Подходит под проекты разработки дорожной карты, оценки рисков и контроля исполнения, проведения пилотных проектов, миграции с зарубежных решений.</a:t>
            </a:r>
          </a:p>
          <a:p>
            <a:pPr marR="5080">
              <a:spcAft>
                <a:spcPts val="600"/>
              </a:spcAft>
            </a:pPr>
            <a:r>
              <a:rPr lang="ru-RU" sz="900" b="1" spc="-5" dirty="0">
                <a:solidFill>
                  <a:srgbClr val="002462"/>
                </a:solidFill>
                <a:cs typeface="Segoe UI Semilight"/>
              </a:rPr>
              <a:t>15-30 дней </a:t>
            </a:r>
            <a:r>
              <a:rPr lang="ru-RU" sz="900" spc="-5" dirty="0">
                <a:solidFill>
                  <a:srgbClr val="1D1D1B"/>
                </a:solidFill>
                <a:cs typeface="Segoe UI Semilight"/>
              </a:rPr>
              <a:t>– 120-240 часов инженера. Подходит под регулярные работы в течение года, внедрение типовых инфраструктурных решений, консультационную поддержку и обновление стека технологий заказчика.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4997638" y="3364735"/>
            <a:ext cx="176166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002462"/>
                </a:solidFill>
                <a:latin typeface="Segoe UI Semibold"/>
                <a:cs typeface="Segoe UI Semibold"/>
              </a:rPr>
              <a:t>ЦЕННОСТЬ УСЛУГ</a:t>
            </a:r>
            <a:endParaRPr sz="1400" dirty="0">
              <a:solidFill>
                <a:srgbClr val="002462"/>
              </a:solidFill>
              <a:latin typeface="Segoe UI Semibold"/>
              <a:cs typeface="Segoe UI 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2779" y="9703359"/>
            <a:ext cx="51328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chemeClr val="bg1">
                    <a:lumMod val="95000"/>
                  </a:schemeClr>
                </a:solidFill>
                <a:latin typeface="Segoe UI Semibold"/>
                <a:cs typeface="Segoe UI Semibold"/>
              </a:rPr>
              <a:t>СТОИМОСТЬ</a:t>
            </a:r>
            <a:r>
              <a:rPr sz="1400" b="1" dirty="0">
                <a:solidFill>
                  <a:schemeClr val="bg1">
                    <a:lumMod val="95000"/>
                  </a:schemeClr>
                </a:solidFill>
                <a:latin typeface="Segoe UI Semibold"/>
                <a:cs typeface="Segoe UI Semibold"/>
              </a:rPr>
              <a:t> </a:t>
            </a:r>
            <a:r>
              <a:rPr lang="ru-RU" sz="1400" b="1" spc="-5" dirty="0">
                <a:solidFill>
                  <a:schemeClr val="bg1">
                    <a:lumMod val="95000"/>
                  </a:schemeClr>
                </a:solidFill>
                <a:latin typeface="Segoe UI Semibold"/>
                <a:cs typeface="Segoe UI Semibold"/>
              </a:rPr>
              <a:t>ВАУЧЕРОВ ПО КОЛИЧЕСТВУ ДНЕЙ </a:t>
            </a:r>
            <a:r>
              <a:rPr lang="en-US" sz="900" b="1" dirty="0">
                <a:solidFill>
                  <a:schemeClr val="bg1">
                    <a:lumMod val="95000"/>
                  </a:schemeClr>
                </a:solidFill>
                <a:latin typeface="Segoe UI Semibold"/>
                <a:cs typeface="Segoe UI Semibold"/>
              </a:rPr>
              <a:t>(</a:t>
            </a:r>
            <a:r>
              <a:rPr lang="ru-RU" sz="900" b="1" dirty="0">
                <a:solidFill>
                  <a:schemeClr val="bg1">
                    <a:lumMod val="95000"/>
                  </a:schemeClr>
                </a:solidFill>
                <a:latin typeface="Segoe UI Semibold"/>
                <a:cs typeface="Segoe UI Semibold"/>
              </a:rPr>
              <a:t>с НДС в рублях)</a:t>
            </a:r>
            <a:r>
              <a:rPr sz="900" b="1" dirty="0">
                <a:solidFill>
                  <a:schemeClr val="bg1">
                    <a:lumMod val="95000"/>
                  </a:schemeClr>
                </a:solidFill>
                <a:latin typeface="Segoe UI Semibold"/>
                <a:cs typeface="Segoe UI Semibold"/>
              </a:rPr>
              <a:t>:</a:t>
            </a:r>
            <a:endParaRPr sz="1200" dirty="0">
              <a:solidFill>
                <a:schemeClr val="bg1">
                  <a:lumMod val="9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63" name="object 16">
            <a:extLst>
              <a:ext uri="{FF2B5EF4-FFF2-40B4-BE49-F238E27FC236}">
                <a16:creationId xmlns:a16="http://schemas.microsoft.com/office/drawing/2014/main" id="{0F37273F-B89A-4856-8F24-457DD9C30059}"/>
              </a:ext>
            </a:extLst>
          </p:cNvPr>
          <p:cNvSpPr txBox="1"/>
          <p:nvPr/>
        </p:nvSpPr>
        <p:spPr>
          <a:xfrm>
            <a:off x="273049" y="3570668"/>
            <a:ext cx="4212805" cy="3306033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spc="-5" dirty="0">
                <a:solidFill>
                  <a:srgbClr val="1D1D1B"/>
                </a:solidFill>
                <a:cs typeface="Segoe UI Semilight"/>
              </a:rPr>
              <a:t>Подбор альтернативных решений от российских производителей, разработка дорожной карты, оценка рисков и эффективности внедрения импортозамещения с учётом влияния на непрерывность бизнеса, контроль процесса импортозамещения </a:t>
            </a:r>
          </a:p>
          <a:p>
            <a:pPr marL="12065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spc="-5" dirty="0">
                <a:solidFill>
                  <a:srgbClr val="1D1D1B"/>
                </a:solidFill>
                <a:cs typeface="Segoe UI Semilight"/>
              </a:rPr>
              <a:t>	Обследование инфраструктуры заказчика – </a:t>
            </a:r>
            <a:r>
              <a:rPr lang="ru-RU" sz="900" dirty="0"/>
              <a:t>инвентаризация, соответствие эталонной архитектуре, выявление проблемных мест и разработка отчета с рекомендациями по устранению выявленных замечаний</a:t>
            </a:r>
          </a:p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spc="-5" dirty="0">
                <a:solidFill>
                  <a:srgbClr val="1D1D1B"/>
                </a:solidFill>
                <a:cs typeface="Segoe UI Semilight"/>
              </a:rPr>
              <a:t>Формирование рекомендаций с целью подготовки проекта перехода на российские, либо open source решения</a:t>
            </a:r>
          </a:p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spc="-15" dirty="0">
                <a:solidFill>
                  <a:srgbClr val="1D1D1B"/>
                </a:solidFill>
                <a:cs typeface="Segoe UI Semilight"/>
              </a:rPr>
              <a:t>Внедрение, обновление, модернизация как зарубежных, так и отечественных или </a:t>
            </a:r>
            <a:r>
              <a:rPr lang="en-US" sz="900" spc="-15" dirty="0">
                <a:solidFill>
                  <a:srgbClr val="1D1D1B"/>
                </a:solidFill>
                <a:cs typeface="Segoe UI Semilight"/>
              </a:rPr>
              <a:t>open source</a:t>
            </a:r>
            <a:r>
              <a:rPr lang="ru-RU" sz="900" spc="-15" dirty="0">
                <a:solidFill>
                  <a:srgbClr val="1D1D1B"/>
                </a:solidFill>
                <a:cs typeface="Segoe UI Semilight"/>
              </a:rPr>
              <a:t> решений</a:t>
            </a:r>
            <a:endParaRPr lang="ru-RU" sz="900" dirty="0">
              <a:solidFill>
                <a:prstClr val="black"/>
              </a:solidFill>
              <a:cs typeface="Segoe UI Semilight"/>
            </a:endParaRPr>
          </a:p>
          <a:p>
            <a:pPr marL="12065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dirty="0">
                <a:solidFill>
                  <a:prstClr val="black"/>
                </a:solidFill>
                <a:cs typeface="Segoe UI Semilight"/>
              </a:rPr>
              <a:t>Построение гибридов на стыке технологий</a:t>
            </a:r>
            <a:r>
              <a:rPr lang="en-US" sz="900" dirty="0">
                <a:solidFill>
                  <a:prstClr val="black"/>
                </a:solidFill>
                <a:cs typeface="Segoe UI Semilight"/>
              </a:rPr>
              <a:t> </a:t>
            </a:r>
            <a:r>
              <a:rPr lang="ru-RU" sz="900" dirty="0">
                <a:solidFill>
                  <a:prstClr val="black"/>
                </a:solidFill>
                <a:cs typeface="Segoe UI Semilight"/>
              </a:rPr>
              <a:t>или полноценная миграция между ними: зарубежное ПО, российское ПО, </a:t>
            </a:r>
            <a:r>
              <a:rPr lang="en-US" sz="900" dirty="0">
                <a:solidFill>
                  <a:prstClr val="black"/>
                </a:solidFill>
                <a:cs typeface="Segoe UI Semilight"/>
              </a:rPr>
              <a:t>open source </a:t>
            </a:r>
            <a:r>
              <a:rPr lang="ru-RU" sz="900" dirty="0">
                <a:solidFill>
                  <a:prstClr val="black"/>
                </a:solidFill>
                <a:cs typeface="Segoe UI Semilight"/>
              </a:rPr>
              <a:t>решения</a:t>
            </a:r>
          </a:p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dirty="0">
                <a:solidFill>
                  <a:srgbClr val="1D1D1B"/>
                </a:solidFill>
                <a:cs typeface="Segoe UI Semilight"/>
              </a:rPr>
              <a:t>Пусконаладка оборудования, настройка дополнительного функционала</a:t>
            </a:r>
          </a:p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dirty="0">
                <a:solidFill>
                  <a:srgbClr val="1D1D1B"/>
                </a:solidFill>
                <a:cs typeface="Segoe UI Semilight"/>
              </a:rPr>
              <a:t>Формирование типового импортозамещённого</a:t>
            </a:r>
            <a:r>
              <a:rPr lang="en-US" sz="900" dirty="0">
                <a:solidFill>
                  <a:srgbClr val="1D1D1B"/>
                </a:solidFill>
                <a:cs typeface="Segoe UI Semilight"/>
              </a:rPr>
              <a:t> </a:t>
            </a:r>
            <a:r>
              <a:rPr lang="ru-RU" sz="900" dirty="0">
                <a:solidFill>
                  <a:srgbClr val="1D1D1B"/>
                </a:solidFill>
                <a:cs typeface="Segoe UI Semilight"/>
              </a:rPr>
              <a:t>АРМ </a:t>
            </a:r>
          </a:p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dirty="0">
                <a:solidFill>
                  <a:prstClr val="black"/>
                </a:solidFill>
                <a:cs typeface="Segoe UI Semilight"/>
              </a:rPr>
              <a:t>Помощь в пилотировании, проведение технических презентаций решений от экспертов-практиков Softline</a:t>
            </a:r>
          </a:p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dirty="0">
                <a:solidFill>
                  <a:prstClr val="black"/>
                </a:solidFill>
                <a:cs typeface="Segoe UI Semilight"/>
              </a:rPr>
              <a:t>Техническая консультация и устранение неисправностей, разработка регламентов обслуживания ИТ систем / инструкций</a:t>
            </a:r>
          </a:p>
          <a:p>
            <a:pPr marL="120650" lvl="0" indent="-108585">
              <a:spcBef>
                <a:spcPts val="320"/>
              </a:spcBef>
              <a:buFontTx/>
              <a:buChar char="•"/>
              <a:tabLst>
                <a:tab pos="121285" algn="l"/>
              </a:tabLst>
            </a:pPr>
            <a:r>
              <a:rPr lang="ru-RU" sz="900" dirty="0">
                <a:solidFill>
                  <a:prstClr val="black"/>
                </a:solidFill>
                <a:cs typeface="Segoe UI Semilight"/>
              </a:rPr>
              <a:t>Предоставление готовой к использованию экосистемы Softline Universe по модели SaaS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6606F59C-2BA7-4D4B-8A95-53E68E877A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3283" y="3333654"/>
            <a:ext cx="260446" cy="260446"/>
          </a:xfrm>
          <a:prstGeom prst="rect">
            <a:avLst/>
          </a:prstGeom>
        </p:spPr>
      </p:pic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AA5D38FC-9C44-40DC-86C9-8AE0EB0FB4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8256" y="9690100"/>
            <a:ext cx="254786" cy="254786"/>
          </a:xfrm>
          <a:prstGeom prst="rect">
            <a:avLst/>
          </a:prstGeom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74B806FA-4499-4197-9267-401541E3B862}"/>
              </a:ext>
            </a:extLst>
          </p:cNvPr>
          <p:cNvGrpSpPr/>
          <p:nvPr/>
        </p:nvGrpSpPr>
        <p:grpSpPr>
          <a:xfrm>
            <a:off x="349250" y="1033696"/>
            <a:ext cx="5807730" cy="2129092"/>
            <a:chOff x="332720" y="1289529"/>
            <a:chExt cx="5549264" cy="1777165"/>
          </a:xfrm>
        </p:grpSpPr>
        <p:sp>
          <p:nvSpPr>
            <p:cNvPr id="51" name="object 14">
              <a:extLst>
                <a:ext uri="{FF2B5EF4-FFF2-40B4-BE49-F238E27FC236}">
                  <a16:creationId xmlns:a16="http://schemas.microsoft.com/office/drawing/2014/main" id="{EFEAFC66-8885-42C3-BD9D-70A97A00132C}"/>
                </a:ext>
              </a:extLst>
            </p:cNvPr>
            <p:cNvSpPr txBox="1"/>
            <p:nvPr/>
          </p:nvSpPr>
          <p:spPr>
            <a:xfrm>
              <a:off x="378215" y="1925617"/>
              <a:ext cx="4185504" cy="114107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R="5080"/>
              <a:r>
                <a:rPr lang="ru-RU" sz="1100" dirty="0">
                  <a:solidFill>
                    <a:srgbClr val="FFFFFF"/>
                  </a:solidFill>
                  <a:cs typeface="Segoe UI Semilight"/>
                </a:rPr>
                <a:t>Ваучер Softline – это уникальный ИТ-продукт для организаций любого размера, который позволяет реализовать все актуальные запросы заказчиков.</a:t>
              </a:r>
            </a:p>
            <a:p>
              <a:pPr marR="5080"/>
              <a:r>
                <a:rPr lang="ru-RU" sz="1100" dirty="0">
                  <a:solidFill>
                    <a:srgbClr val="FFFFFF"/>
                  </a:solidFill>
                  <a:cs typeface="Segoe UI Semilight"/>
                </a:rPr>
                <a:t>Ваучеры* исчисляются в сервисных днях услуг. Заказчик в течение года может потратить их на выполнение задач, в решении которых испытывает потребность: консалтинг, поддержка, обновление, внедрение с нуля, миграция, силами сертифицированных специалистов Softline, по фиксированной стоимости.</a:t>
              </a:r>
              <a:endParaRPr lang="en-US" sz="1100" spc="-15" dirty="0">
                <a:solidFill>
                  <a:srgbClr val="FFFFFF"/>
                </a:solidFill>
                <a:latin typeface="+mj-lt"/>
                <a:cs typeface="Segoe UI Semilight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4C916DA-770D-4D60-9F71-28BCED42BE27}"/>
                </a:ext>
              </a:extLst>
            </p:cNvPr>
            <p:cNvSpPr txBox="1"/>
            <p:nvPr/>
          </p:nvSpPr>
          <p:spPr>
            <a:xfrm>
              <a:off x="332720" y="1289529"/>
              <a:ext cx="5549264" cy="5138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1022985">
                <a:spcAft>
                  <a:spcPts val="600"/>
                </a:spcAft>
              </a:pPr>
              <a:r>
                <a:rPr lang="ru-RU" sz="2000" b="1" spc="-10" dirty="0">
                  <a:solidFill>
                    <a:srgbClr val="FFFFFF"/>
                  </a:solidFill>
                  <a:latin typeface="Segoe UI Semibold"/>
                  <a:cs typeface="Segoe UI Semibold"/>
                </a:rPr>
                <a:t>ВАУЧЕР </a:t>
              </a:r>
              <a:r>
                <a:rPr lang="en-US" sz="2000" b="1" spc="-10" dirty="0">
                  <a:solidFill>
                    <a:srgbClr val="FFFFFF"/>
                  </a:solidFill>
                  <a:latin typeface="Segoe UI Semibold"/>
                  <a:cs typeface="Segoe UI Semibold"/>
                </a:rPr>
                <a:t>SOFTLINE</a:t>
              </a:r>
              <a:br>
                <a:rPr lang="en-US" sz="2000" b="1" spc="-10" dirty="0">
                  <a:solidFill>
                    <a:srgbClr val="FFFFFF"/>
                  </a:solidFill>
                  <a:latin typeface="Segoe UI Semibold"/>
                  <a:cs typeface="Segoe UI Semibold"/>
                </a:rPr>
              </a:br>
              <a:r>
                <a:rPr lang="ru-RU" sz="1400" b="1" spc="-10" dirty="0">
                  <a:solidFill>
                    <a:srgbClr val="FFFFFF"/>
                  </a:solidFill>
                  <a:latin typeface="Segoe UI Semibold"/>
                  <a:cs typeface="Segoe UI Semibold"/>
                </a:rPr>
                <a:t>УСЛУГИ ПО ИНФРАСТРУКТУРЕ ЗАКАЗЧИКА</a:t>
              </a:r>
              <a:endParaRPr lang="en-US" sz="1400" dirty="0">
                <a:latin typeface="Segoe UI Semibold"/>
                <a:cs typeface="Segoe UI Semibold"/>
              </a:endParaRPr>
            </a:p>
          </p:txBody>
        </p:sp>
      </p:grp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D1EFA9-C22B-4F2A-A196-ED9A07400D4E}"/>
              </a:ext>
            </a:extLst>
          </p:cNvPr>
          <p:cNvSpPr/>
          <p:nvPr/>
        </p:nvSpPr>
        <p:spPr>
          <a:xfrm>
            <a:off x="-7420" y="3117742"/>
            <a:ext cx="7563920" cy="6678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Shape 111">
            <a:extLst>
              <a:ext uri="{FF2B5EF4-FFF2-40B4-BE49-F238E27FC236}">
                <a16:creationId xmlns:a16="http://schemas.microsoft.com/office/drawing/2014/main" id="{D6C92423-32CB-464D-A62D-F44DEF5A3B3D}"/>
              </a:ext>
            </a:extLst>
          </p:cNvPr>
          <p:cNvSpPr/>
          <p:nvPr/>
        </p:nvSpPr>
        <p:spPr>
          <a:xfrm>
            <a:off x="4580294" y="6427584"/>
            <a:ext cx="2918726" cy="324901"/>
          </a:xfrm>
          <a:prstGeom prst="roundRect">
            <a:avLst>
              <a:gd name="adj" fmla="val 24552"/>
            </a:avLst>
          </a:prstGeom>
          <a:noFill/>
          <a:ln w="19050">
            <a:solidFill>
              <a:srgbClr val="002462"/>
            </a:solidFill>
            <a:prstDash val="sysDash"/>
            <a:miter lim="400000"/>
          </a:ln>
        </p:spPr>
        <p:txBody>
          <a:bodyPr lIns="0" tIns="0" rIns="0" bIns="0" anchor="ctr"/>
          <a:lstStyle/>
          <a:p>
            <a:pPr marL="187325">
              <a:lnSpc>
                <a:spcPct val="100000"/>
              </a:lnSpc>
              <a:spcBef>
                <a:spcPts val="459"/>
              </a:spcBef>
            </a:pPr>
            <a:r>
              <a:rPr lang="ru-RU" sz="900" b="1" spc="-10" dirty="0">
                <a:latin typeface="Segoe UI Semibold"/>
                <a:cs typeface="Segoe UI Semibold"/>
              </a:rPr>
              <a:t>   Контактный </a:t>
            </a:r>
            <a:r>
              <a:rPr lang="ru-RU" sz="900" b="1" spc="-35" dirty="0">
                <a:latin typeface="Segoe UI Semibold"/>
                <a:cs typeface="Segoe UI Semibold"/>
              </a:rPr>
              <a:t>e-</a:t>
            </a:r>
            <a:r>
              <a:rPr lang="ru-RU" sz="900" b="1" spc="-35" dirty="0" err="1">
                <a:latin typeface="Segoe UI Semibold"/>
                <a:cs typeface="Segoe UI Semibold"/>
              </a:rPr>
              <a:t>mail</a:t>
            </a:r>
            <a:r>
              <a:rPr lang="ru-RU" sz="900" b="1" spc="-5" dirty="0">
                <a:latin typeface="Segoe UI Semibold"/>
                <a:cs typeface="Segoe UI Semibold"/>
              </a:rPr>
              <a:t>: </a:t>
            </a:r>
            <a:r>
              <a:rPr lang="ru-RU" sz="900" b="1" spc="-5" dirty="0">
                <a:solidFill>
                  <a:srgbClr val="002462"/>
                </a:solidFill>
                <a:latin typeface="Segoe UI Semibold"/>
                <a:cs typeface="Segoe UI Semibold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voucher@softline.com</a:t>
            </a:r>
            <a:r>
              <a:rPr lang="ru-RU" sz="900" b="1" spc="-5" dirty="0">
                <a:solidFill>
                  <a:srgbClr val="002462"/>
                </a:solidFill>
                <a:latin typeface="Segoe UI Semibold"/>
                <a:cs typeface="Segoe UI Semibold"/>
              </a:rPr>
              <a:t> </a:t>
            </a:r>
            <a:endParaRPr lang="ru-RU" sz="900" dirty="0">
              <a:solidFill>
                <a:srgbClr val="002462"/>
              </a:solidFill>
              <a:latin typeface="Segoe UI Semibold"/>
              <a:cs typeface="Segoe UI Semibold"/>
            </a:endParaRPr>
          </a:p>
        </p:txBody>
      </p:sp>
      <p:sp>
        <p:nvSpPr>
          <p:cNvPr id="42" name="object 25">
            <a:extLst>
              <a:ext uri="{FF2B5EF4-FFF2-40B4-BE49-F238E27FC236}">
                <a16:creationId xmlns:a16="http://schemas.microsoft.com/office/drawing/2014/main" id="{EB7417AD-0386-44B2-B3DE-A47B3AA0FFF7}"/>
              </a:ext>
            </a:extLst>
          </p:cNvPr>
          <p:cNvSpPr txBox="1"/>
          <p:nvPr/>
        </p:nvSpPr>
        <p:spPr>
          <a:xfrm>
            <a:off x="360013" y="7001626"/>
            <a:ext cx="70211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>
                <a:solidFill>
                  <a:srgbClr val="002462"/>
                </a:solidFill>
                <a:latin typeface="Segoe UI Semibold"/>
                <a:cs typeface="Segoe UI Semibold"/>
              </a:rPr>
              <a:t>ВАУЧЕР SOFTLINE МОЖЕТ БЫТЬ ИСПОЛЬЗОВАН ДЛЯ ЛЮБОГО ИЗ СЛЕДУЮЩИХ РЕШЕНИЙ</a:t>
            </a:r>
            <a:r>
              <a:rPr lang="en-US" sz="1200" b="1" spc="-10" dirty="0">
                <a:solidFill>
                  <a:srgbClr val="002462"/>
                </a:solidFill>
                <a:latin typeface="Segoe UI Semibold"/>
                <a:cs typeface="Segoe UI Semibold"/>
              </a:rPr>
              <a:t> (</a:t>
            </a:r>
            <a:r>
              <a:rPr lang="ru-RU" sz="1200" b="1" spc="-10" dirty="0">
                <a:solidFill>
                  <a:srgbClr val="002462"/>
                </a:solidFill>
                <a:latin typeface="Segoe UI Semibold"/>
                <a:cs typeface="Segoe UI Semibold"/>
              </a:rPr>
              <a:t>90+):</a:t>
            </a:r>
          </a:p>
        </p:txBody>
      </p:sp>
      <p:sp>
        <p:nvSpPr>
          <p:cNvPr id="57" name="object 7">
            <a:extLst>
              <a:ext uri="{FF2B5EF4-FFF2-40B4-BE49-F238E27FC236}">
                <a16:creationId xmlns:a16="http://schemas.microsoft.com/office/drawing/2014/main" id="{739D0BC1-9CCA-46F0-81D6-F322995B26B8}"/>
              </a:ext>
            </a:extLst>
          </p:cNvPr>
          <p:cNvSpPr txBox="1"/>
          <p:nvPr/>
        </p:nvSpPr>
        <p:spPr>
          <a:xfrm>
            <a:off x="463369" y="7384746"/>
            <a:ext cx="1078583" cy="1926168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Astra Linux </a:t>
            </a: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ОС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Ред ОС</a:t>
            </a: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Альт ОС</a:t>
            </a: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Rosa OS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ru-RU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МСВСфера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Р7-офис / Р7-команда</a:t>
            </a: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Мой Офис / Почта 2</a:t>
            </a: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CommuniGate Pro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Tegu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 typeface="Arial" panose="020B0604020202020204" pitchFamily="34" charset="0"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Postgres Pro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Vinteo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IVA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TrueConf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Express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ALD Pro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Ред АДМ</a:t>
            </a:r>
          </a:p>
        </p:txBody>
      </p:sp>
      <p:sp>
        <p:nvSpPr>
          <p:cNvPr id="58" name="object 5">
            <a:extLst>
              <a:ext uri="{FF2B5EF4-FFF2-40B4-BE49-F238E27FC236}">
                <a16:creationId xmlns:a16="http://schemas.microsoft.com/office/drawing/2014/main" id="{0DDD0B2D-998A-41E2-8806-281907D7F8B8}"/>
              </a:ext>
            </a:extLst>
          </p:cNvPr>
          <p:cNvSpPr txBox="1"/>
          <p:nvPr/>
        </p:nvSpPr>
        <p:spPr>
          <a:xfrm>
            <a:off x="1481056" y="7382181"/>
            <a:ext cx="961147" cy="1942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ADMC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it-IT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ПК СВ Брест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Термидеск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VM Manager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Ред Виртуализация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Альт Виртуализация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СКАЛА-Р </a:t>
            </a: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/ </a:t>
            </a: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ВРМ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zVirt</a:t>
            </a: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 / </a:t>
            </a: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Termit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HOSTVM</a:t>
            </a: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 / </a:t>
            </a: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VDI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Space VM</a:t>
            </a: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 / </a:t>
            </a: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VDI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Р-Виртуализация 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ROSA Virtualization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RuPost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WorksPad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Яндекс.Облако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Яндекс 360</a:t>
            </a:r>
          </a:p>
        </p:txBody>
      </p:sp>
      <p:sp>
        <p:nvSpPr>
          <p:cNvPr id="59" name="object 5">
            <a:extLst>
              <a:ext uri="{FF2B5EF4-FFF2-40B4-BE49-F238E27FC236}">
                <a16:creationId xmlns:a16="http://schemas.microsoft.com/office/drawing/2014/main" id="{4D99AE86-B400-47A5-ACD5-6CF33D4132C2}"/>
              </a:ext>
            </a:extLst>
          </p:cNvPr>
          <p:cNvSpPr txBox="1"/>
          <p:nvPr/>
        </p:nvSpPr>
        <p:spPr>
          <a:xfrm>
            <a:off x="2433034" y="7385755"/>
            <a:ext cx="1033716" cy="2024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VK.Cloud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VK </a:t>
            </a: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WorkSpace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VK </a:t>
            </a: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WorkMail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VK Teams</a:t>
            </a: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Softline.Cloud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Виртуальный </a:t>
            </a:r>
            <a:b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</a:b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офис </a:t>
            </a: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Softline</a:t>
            </a: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Samoware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TeamSpirit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Naumen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SafeMobile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RuBackup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Eltex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Qtech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BiZone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marR="5080" indent="-108585">
              <a:lnSpc>
                <a:spcPct val="111100"/>
              </a:lnSpc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</p:txBody>
      </p:sp>
      <p:sp>
        <p:nvSpPr>
          <p:cNvPr id="60" name="object 5">
            <a:extLst>
              <a:ext uri="{FF2B5EF4-FFF2-40B4-BE49-F238E27FC236}">
                <a16:creationId xmlns:a16="http://schemas.microsoft.com/office/drawing/2014/main" id="{AFEEE4EA-98E9-4EA2-B9D6-5037FCF27054}"/>
              </a:ext>
            </a:extLst>
          </p:cNvPr>
          <p:cNvSpPr txBox="1"/>
          <p:nvPr/>
        </p:nvSpPr>
        <p:spPr>
          <a:xfrm>
            <a:off x="5744235" y="7372527"/>
            <a:ext cx="961147" cy="2049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Zabbix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Open Stack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Terraform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Postfix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Zimbra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rgbClr val="1D1D1B"/>
                </a:solidFill>
                <a:latin typeface="Segoe UI Semilight"/>
                <a:cs typeface="Segoe UI Semilight"/>
              </a:rPr>
              <a:t>FreeSWITCH</a:t>
            </a:r>
            <a:endParaRPr lang="en-US" sz="700" spc="-5" dirty="0">
              <a:solidFill>
                <a:srgbClr val="1D1D1B"/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Next Cloud 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Debian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Cent OS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Ubuntu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PostgreSQL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FreeIPA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Samba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rgbClr val="1D1D1B"/>
                </a:solidFill>
                <a:latin typeface="Segoe UI Semilight"/>
                <a:cs typeface="Segoe UI Semilight"/>
              </a:rPr>
              <a:t>Ovirt</a:t>
            </a:r>
            <a:endParaRPr lang="en-US" sz="700" spc="-5" dirty="0">
              <a:solidFill>
                <a:srgbClr val="1D1D1B"/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Ansible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Puppet</a:t>
            </a:r>
            <a:endParaRPr lang="en-US" sz="700" spc="-5" dirty="0">
              <a:solidFill>
                <a:srgbClr val="1D1D1B"/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endParaRPr lang="ru-RU" sz="700" spc="-5" dirty="0">
              <a:solidFill>
                <a:srgbClr val="1D1D1B"/>
              </a:solidFill>
              <a:latin typeface="Segoe UI Semilight"/>
              <a:cs typeface="Segoe UI Semilight"/>
            </a:endParaRPr>
          </a:p>
        </p:txBody>
      </p:sp>
      <p:sp>
        <p:nvSpPr>
          <p:cNvPr id="61" name="object 5">
            <a:extLst>
              <a:ext uri="{FF2B5EF4-FFF2-40B4-BE49-F238E27FC236}">
                <a16:creationId xmlns:a16="http://schemas.microsoft.com/office/drawing/2014/main" id="{C1AD69C0-103E-4873-8F72-F35AB33B2589}"/>
              </a:ext>
            </a:extLst>
          </p:cNvPr>
          <p:cNvSpPr txBox="1"/>
          <p:nvPr/>
        </p:nvSpPr>
        <p:spPr>
          <a:xfrm>
            <a:off x="6618039" y="7394588"/>
            <a:ext cx="848104" cy="12054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Foreman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Saltstack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FusionPBX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Asterisk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FreePBX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BigBlueButton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Open UDS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Proxmox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Virtuozzo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rgbClr val="1D1D1B"/>
                </a:solidFill>
                <a:latin typeface="Segoe UI Semilight"/>
                <a:cs typeface="Segoe UI Semilight"/>
              </a:rPr>
              <a:t>KVM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CD3D942-6A83-4C06-9F28-AE610D69C30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068" y="982350"/>
            <a:ext cx="2598056" cy="259805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3E90E2F-8893-41EF-80F6-1E7CC569C82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430" y="1130345"/>
            <a:ext cx="2092951" cy="209295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1C131BB-623D-4E81-A39C-DA94B9B64A9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52" y="890115"/>
            <a:ext cx="2471372" cy="247137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EF34AFC-A1D3-4C65-A4F9-3265DB8214D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790" y="1051983"/>
            <a:ext cx="1475318" cy="1475318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07DD5B1B-8F25-4746-88B2-405156AC44A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480" y="1150715"/>
            <a:ext cx="2051094" cy="2051094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5CC94875-1E3D-41C8-B512-C743E31FBE7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973" y="956834"/>
            <a:ext cx="2198690" cy="2198690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5880F066-61B7-45D2-944A-C0008745AC8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823" y="996395"/>
            <a:ext cx="2211388" cy="2211388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BE35906D-22E6-4F94-A163-62796C35E849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731" y="1237166"/>
            <a:ext cx="1949450" cy="1949450"/>
          </a:xfrm>
          <a:prstGeom prst="rect">
            <a:avLst/>
          </a:prstGeom>
        </p:spPr>
      </p:pic>
      <p:sp>
        <p:nvSpPr>
          <p:cNvPr id="70" name="object 13">
            <a:extLst>
              <a:ext uri="{FF2B5EF4-FFF2-40B4-BE49-F238E27FC236}">
                <a16:creationId xmlns:a16="http://schemas.microsoft.com/office/drawing/2014/main" id="{776810E2-AB62-466C-BED2-6D9E634042CB}"/>
              </a:ext>
            </a:extLst>
          </p:cNvPr>
          <p:cNvSpPr txBox="1"/>
          <p:nvPr/>
        </p:nvSpPr>
        <p:spPr>
          <a:xfrm>
            <a:off x="453327" y="10116754"/>
            <a:ext cx="513287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1000" algn="l"/>
                <a:tab pos="1208405" algn="l"/>
                <a:tab pos="1572895" algn="l"/>
                <a:tab pos="2461260" algn="l"/>
              </a:tabLst>
            </a:pPr>
            <a:r>
              <a:rPr lang="ru-RU" sz="1000" b="1" spc="-5" dirty="0">
                <a:solidFill>
                  <a:schemeClr val="bg1"/>
                </a:solidFill>
                <a:latin typeface="Segoe UI Semibold"/>
                <a:cs typeface="Segoe UI Semibold"/>
              </a:rPr>
              <a:t>        </a:t>
            </a:r>
            <a:r>
              <a:rPr lang="en-US" sz="1000" b="1" spc="-5" dirty="0">
                <a:solidFill>
                  <a:schemeClr val="bg1"/>
                </a:solidFill>
                <a:latin typeface="Segoe UI Semibold"/>
                <a:cs typeface="Segoe UI Semibold"/>
              </a:rPr>
              <a:t> </a:t>
            </a:r>
            <a:r>
              <a:rPr lang="ru-RU" sz="1000" b="1" spc="-5" dirty="0">
                <a:solidFill>
                  <a:schemeClr val="bg1"/>
                </a:solidFill>
                <a:latin typeface="Segoe UI Semibold"/>
                <a:cs typeface="Segoe UI Semibold"/>
              </a:rPr>
              <a:t>390 000 ₽</a:t>
            </a:r>
            <a:r>
              <a:rPr sz="1000" b="1" spc="-5" dirty="0">
                <a:solidFill>
                  <a:schemeClr val="bg1"/>
                </a:solidFill>
                <a:latin typeface="Segoe UI Semibold"/>
                <a:cs typeface="Segoe UI Semibold"/>
              </a:rPr>
              <a:t>	</a:t>
            </a:r>
            <a:r>
              <a:rPr lang="ru-RU" sz="1000" b="1" spc="-5" dirty="0">
                <a:solidFill>
                  <a:schemeClr val="bg1"/>
                </a:solidFill>
                <a:latin typeface="Segoe UI Semibold"/>
                <a:cs typeface="Segoe UI Semibold"/>
              </a:rPr>
              <a:t>         650 000</a:t>
            </a:r>
            <a:r>
              <a:rPr sz="1000" b="1" spc="-5" dirty="0">
                <a:solidFill>
                  <a:schemeClr val="bg1"/>
                </a:solidFill>
                <a:latin typeface="Segoe UI Semibold"/>
                <a:cs typeface="Segoe UI Semibold"/>
              </a:rPr>
              <a:t> ₽</a:t>
            </a:r>
            <a:r>
              <a:rPr lang="ru-RU" sz="1000" b="1" spc="-5" dirty="0">
                <a:solidFill>
                  <a:schemeClr val="bg1"/>
                </a:solidFill>
                <a:latin typeface="Segoe UI Semibold"/>
                <a:cs typeface="Segoe UI Semibold"/>
              </a:rPr>
              <a:t>                   900 000 ₽ 	        1 670 000 ₽</a:t>
            </a:r>
            <a:endParaRPr sz="1000" b="1" spc="-5" dirty="0">
              <a:solidFill>
                <a:schemeClr val="bg1"/>
              </a:solidFill>
              <a:latin typeface="Segoe UI Semibold"/>
              <a:cs typeface="Segoe UI Semibold"/>
            </a:endParaRP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395AD745-D854-48B7-9C29-8235DA2DE347}"/>
              </a:ext>
            </a:extLst>
          </p:cNvPr>
          <p:cNvSpPr/>
          <p:nvPr/>
        </p:nvSpPr>
        <p:spPr>
          <a:xfrm>
            <a:off x="316525" y="10418053"/>
            <a:ext cx="3778250" cy="26372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lang="ru-RU" sz="500" i="1" dirty="0">
                <a:solidFill>
                  <a:schemeClr val="bg1"/>
                </a:solidFill>
                <a:latin typeface="Segoe UI Semilight"/>
                <a:cs typeface="Segoe UI Semilight"/>
              </a:rPr>
              <a:t>* ваучер </a:t>
            </a:r>
            <a:r>
              <a:rPr lang="ru-RU" sz="500" i="1" spc="-5" dirty="0">
                <a:solidFill>
                  <a:schemeClr val="bg1"/>
                </a:solidFill>
                <a:latin typeface="Segoe UI Semilight"/>
                <a:cs typeface="Segoe UI Semilight"/>
              </a:rPr>
              <a:t>действует</a:t>
            </a:r>
            <a:r>
              <a:rPr lang="ru-RU" sz="500" i="1" dirty="0">
                <a:solidFill>
                  <a:schemeClr val="bg1"/>
                </a:solidFill>
                <a:latin typeface="Segoe UI Semilight"/>
                <a:cs typeface="Segoe UI Semilight"/>
              </a:rPr>
              <a:t> 1</a:t>
            </a:r>
            <a:r>
              <a:rPr lang="ru-RU" sz="500" i="1" spc="-5" dirty="0">
                <a:solidFill>
                  <a:schemeClr val="bg1"/>
                </a:solidFill>
                <a:latin typeface="Segoe UI Semilight"/>
                <a:cs typeface="Segoe UI Semilight"/>
              </a:rPr>
              <a:t> </a:t>
            </a:r>
            <a:r>
              <a:rPr lang="ru-RU" sz="500" i="1" spc="-10" dirty="0">
                <a:solidFill>
                  <a:schemeClr val="bg1"/>
                </a:solidFill>
                <a:latin typeface="Segoe UI Semilight"/>
                <a:cs typeface="Segoe UI Semilight"/>
              </a:rPr>
              <a:t>год</a:t>
            </a:r>
            <a:r>
              <a:rPr lang="ru-RU" sz="500" i="1" dirty="0">
                <a:solidFill>
                  <a:schemeClr val="bg1"/>
                </a:solidFill>
                <a:latin typeface="Segoe UI Semilight"/>
                <a:cs typeface="Segoe UI Semilight"/>
              </a:rPr>
              <a:t> с</a:t>
            </a:r>
            <a:r>
              <a:rPr lang="ru-RU" sz="500" i="1" spc="-5" dirty="0">
                <a:solidFill>
                  <a:schemeClr val="bg1"/>
                </a:solidFill>
                <a:latin typeface="Segoe UI Semilight"/>
                <a:cs typeface="Segoe UI Semilight"/>
              </a:rPr>
              <a:t> момента его</a:t>
            </a:r>
            <a:r>
              <a:rPr lang="ru-RU" sz="500" i="1" dirty="0">
                <a:solidFill>
                  <a:schemeClr val="bg1"/>
                </a:solidFill>
                <a:latin typeface="Segoe UI Semilight"/>
                <a:cs typeface="Segoe UI Semilight"/>
              </a:rPr>
              <a:t> </a:t>
            </a:r>
            <a:r>
              <a:rPr lang="ru-RU" sz="500" i="1" spc="-5" dirty="0">
                <a:solidFill>
                  <a:schemeClr val="bg1"/>
                </a:solidFill>
                <a:latin typeface="Segoe UI Semilight"/>
                <a:cs typeface="Segoe UI Semilight"/>
              </a:rPr>
              <a:t>приобретения</a:t>
            </a:r>
          </a:p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lang="ru-RU" sz="500" i="1" dirty="0">
                <a:solidFill>
                  <a:schemeClr val="bg1"/>
                </a:solidFill>
                <a:latin typeface="Segoe UI Semilight"/>
                <a:cs typeface="Segoe UI Semilight"/>
              </a:rPr>
              <a:t>**</a:t>
            </a:r>
            <a:r>
              <a:rPr lang="ru-RU" sz="500" i="1" spc="-15" dirty="0">
                <a:solidFill>
                  <a:schemeClr val="bg1"/>
                </a:solidFill>
                <a:latin typeface="Segoe UI Semilight"/>
                <a:cs typeface="Segoe UI Semilight"/>
              </a:rPr>
              <a:t> </a:t>
            </a:r>
            <a:r>
              <a:rPr lang="ru-RU" sz="500" i="1" spc="-5" dirty="0">
                <a:solidFill>
                  <a:schemeClr val="bg1"/>
                </a:solidFill>
                <a:latin typeface="Segoe UI Semilight"/>
                <a:cs typeface="Segoe UI Semilight"/>
              </a:rPr>
              <a:t>уточняются</a:t>
            </a:r>
            <a:r>
              <a:rPr lang="ru-RU" sz="500" i="1" spc="-15" dirty="0">
                <a:solidFill>
                  <a:schemeClr val="bg1"/>
                </a:solidFill>
                <a:latin typeface="Segoe UI Semilight"/>
                <a:cs typeface="Segoe UI Semilight"/>
              </a:rPr>
              <a:t> </a:t>
            </a:r>
            <a:r>
              <a:rPr lang="ru-RU" sz="500" i="1" spc="-5" dirty="0">
                <a:solidFill>
                  <a:schemeClr val="bg1"/>
                </a:solidFill>
                <a:latin typeface="Segoe UI Semilight"/>
                <a:cs typeface="Segoe UI Semilight"/>
              </a:rPr>
              <a:t>через</a:t>
            </a:r>
            <a:r>
              <a:rPr lang="ru-RU" sz="500" i="1" spc="-15" dirty="0">
                <a:solidFill>
                  <a:schemeClr val="bg1"/>
                </a:solidFill>
                <a:latin typeface="Segoe UI Semilight"/>
                <a:cs typeface="Segoe UI Semilight"/>
              </a:rPr>
              <a:t> обращение на </a:t>
            </a:r>
            <a:r>
              <a:rPr lang="ru-RU" sz="500" i="1" spc="-5" dirty="0">
                <a:solidFill>
                  <a:schemeClr val="bg1"/>
                </a:solidFill>
                <a:latin typeface="Segoe UI Semilight"/>
                <a:cs typeface="Segoe UI Semiligh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voucher@softline.com</a:t>
            </a:r>
            <a:endParaRPr lang="ru-RU" sz="500" i="1" spc="-5" dirty="0">
              <a:solidFill>
                <a:schemeClr val="bg1"/>
              </a:solidFill>
              <a:latin typeface="Segoe UI Semilight"/>
              <a:cs typeface="Segoe UI Semilight"/>
            </a:endParaRPr>
          </a:p>
        </p:txBody>
      </p:sp>
      <p:pic>
        <p:nvPicPr>
          <p:cNvPr id="80" name="Рисунок 79">
            <a:extLst>
              <a:ext uri="{FF2B5EF4-FFF2-40B4-BE49-F238E27FC236}">
                <a16:creationId xmlns:a16="http://schemas.microsoft.com/office/drawing/2014/main" id="{E4C1C3E8-2512-4EBE-AFEC-66C5648E680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690" y="3329990"/>
            <a:ext cx="317373" cy="317373"/>
          </a:xfrm>
          <a:prstGeom prst="rect">
            <a:avLst/>
          </a:prstGeom>
        </p:spPr>
      </p:pic>
      <p:sp>
        <p:nvSpPr>
          <p:cNvPr id="41" name="object 5">
            <a:extLst>
              <a:ext uri="{FF2B5EF4-FFF2-40B4-BE49-F238E27FC236}">
                <a16:creationId xmlns:a16="http://schemas.microsoft.com/office/drawing/2014/main" id="{03B14018-12BD-40D4-83EE-B31EC9660B70}"/>
              </a:ext>
            </a:extLst>
          </p:cNvPr>
          <p:cNvSpPr txBox="1"/>
          <p:nvPr/>
        </p:nvSpPr>
        <p:spPr>
          <a:xfrm>
            <a:off x="3173582" y="7388713"/>
            <a:ext cx="1017939" cy="16876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Vektor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B4Com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en-US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Sofinet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Ассистент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Кибер</a:t>
            </a:r>
            <a:r>
              <a: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 </a:t>
            </a:r>
            <a:r>
              <a:rPr lang="ru-RU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Бэкап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Киберинфраструктура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МТС Линк Вебинары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МТС Линк Курсы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МТС Линк Встречи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ФЛАТ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Агат</a:t>
            </a: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Инфраменеджер</a:t>
            </a:r>
            <a:endParaRPr lang="ru-RU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r>
              <a: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rPr>
              <a:t>САТЕЛ</a:t>
            </a: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  <a:p>
            <a:pPr marL="120650" indent="-108585">
              <a:spcBef>
                <a:spcPts val="120"/>
              </a:spcBef>
              <a:buFontTx/>
              <a:buChar char="•"/>
              <a:tabLst>
                <a:tab pos="121285" algn="l"/>
              </a:tabLst>
            </a:pPr>
            <a:endParaRPr lang="en-US" sz="700" spc="-5" dirty="0">
              <a:solidFill>
                <a:schemeClr val="tx1">
                  <a:lumMod val="85000"/>
                  <a:lumOff val="15000"/>
                </a:schemeClr>
              </a:solidFill>
              <a:latin typeface="Segoe UI Semilight"/>
              <a:cs typeface="Segoe UI Semilight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136892A2-936D-440D-9744-3F0745591ABF}"/>
              </a:ext>
            </a:extLst>
          </p:cNvPr>
          <p:cNvSpPr/>
          <p:nvPr/>
        </p:nvSpPr>
        <p:spPr>
          <a:xfrm>
            <a:off x="386506" y="7220267"/>
            <a:ext cx="3805015" cy="2222303"/>
          </a:xfrm>
          <a:prstGeom prst="roundRect">
            <a:avLst>
              <a:gd name="adj" fmla="val 4666"/>
            </a:avLst>
          </a:prstGeom>
          <a:noFill/>
          <a:ln w="63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2D12842D-755A-4C4E-AFFB-A3D49A643278}"/>
              </a:ext>
            </a:extLst>
          </p:cNvPr>
          <p:cNvSpPr/>
          <p:nvPr/>
        </p:nvSpPr>
        <p:spPr>
          <a:xfrm>
            <a:off x="5623652" y="7220266"/>
            <a:ext cx="1757471" cy="2222303"/>
          </a:xfrm>
          <a:prstGeom prst="roundRect">
            <a:avLst>
              <a:gd name="adj" fmla="val 4666"/>
            </a:avLst>
          </a:prstGeom>
          <a:noFill/>
          <a:ln w="63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1B81CF7-B216-496C-81F8-5469A8F90205}"/>
              </a:ext>
            </a:extLst>
          </p:cNvPr>
          <p:cNvSpPr/>
          <p:nvPr/>
        </p:nvSpPr>
        <p:spPr>
          <a:xfrm>
            <a:off x="6006224" y="7212087"/>
            <a:ext cx="826188" cy="209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lang="en-US" sz="800" b="1" dirty="0">
                <a:solidFill>
                  <a:srgbClr val="1D1D1B"/>
                </a:solidFill>
                <a:latin typeface="Segoe UI Semibold"/>
                <a:cs typeface="Segoe UI Semibold"/>
              </a:rPr>
              <a:t>Open Source: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63FAA9C-3F5B-4699-B5C0-2640B210F993}"/>
              </a:ext>
            </a:extLst>
          </p:cNvPr>
          <p:cNvSpPr/>
          <p:nvPr/>
        </p:nvSpPr>
        <p:spPr>
          <a:xfrm>
            <a:off x="1660610" y="7204581"/>
            <a:ext cx="1250983" cy="209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/>
                <a:cs typeface="Segoe UI Semibold"/>
              </a:rPr>
              <a:t>Российские решения:</a:t>
            </a:r>
            <a:endParaRPr lang="ru-RU" sz="800" dirty="0">
              <a:solidFill>
                <a:schemeClr val="tx1">
                  <a:lumMod val="85000"/>
                  <a:lumOff val="15000"/>
                </a:schemeClr>
              </a:solidFill>
              <a:latin typeface="Segoe UI Semibold"/>
              <a:cs typeface="Segoe UI Semibold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F9948CB1-CE32-4E2B-B29E-5F6EC09C94F2}"/>
              </a:ext>
            </a:extLst>
          </p:cNvPr>
          <p:cNvGrpSpPr/>
          <p:nvPr/>
        </p:nvGrpSpPr>
        <p:grpSpPr>
          <a:xfrm>
            <a:off x="3970872" y="7205678"/>
            <a:ext cx="1587022" cy="1991222"/>
            <a:chOff x="4044106" y="7300961"/>
            <a:chExt cx="1587022" cy="1991222"/>
          </a:xfrm>
        </p:grpSpPr>
        <p:sp>
          <p:nvSpPr>
            <p:cNvPr id="47" name="Прямоугольник 46">
              <a:extLst>
                <a:ext uri="{FF2B5EF4-FFF2-40B4-BE49-F238E27FC236}">
                  <a16:creationId xmlns:a16="http://schemas.microsoft.com/office/drawing/2014/main" id="{AB7C5774-C651-4E9D-ADF3-E0E49C0CFF41}"/>
                </a:ext>
              </a:extLst>
            </p:cNvPr>
            <p:cNvSpPr/>
            <p:nvPr/>
          </p:nvSpPr>
          <p:spPr>
            <a:xfrm>
              <a:off x="4327245" y="7300961"/>
              <a:ext cx="1303883" cy="2098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12700" marR="5080">
                <a:lnSpc>
                  <a:spcPct val="101800"/>
                </a:lnSpc>
                <a:spcBef>
                  <a:spcPts val="80"/>
                </a:spcBef>
              </a:pPr>
              <a:r>
                <a:rPr lang="ru-RU" sz="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bold"/>
                  <a:cs typeface="Segoe UI Semibold"/>
                </a:rPr>
                <a:t>Зарубежные решения:</a:t>
              </a:r>
              <a:endPara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/>
                <a:cs typeface="Segoe UI Semibold"/>
              </a:endParaRPr>
            </a:p>
          </p:txBody>
        </p:sp>
        <p:sp>
          <p:nvSpPr>
            <p:cNvPr id="48" name="object 5">
              <a:extLst>
                <a:ext uri="{FF2B5EF4-FFF2-40B4-BE49-F238E27FC236}">
                  <a16:creationId xmlns:a16="http://schemas.microsoft.com/office/drawing/2014/main" id="{80DB3613-93C5-4038-BC2C-84DC0FEC2BE8}"/>
                </a:ext>
              </a:extLst>
            </p:cNvPr>
            <p:cNvSpPr txBox="1"/>
            <p:nvPr/>
          </p:nvSpPr>
          <p:spPr>
            <a:xfrm>
              <a:off x="4349775" y="7483996"/>
              <a:ext cx="1242611" cy="180818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Microsoft</a:t>
              </a:r>
              <a:r>
                <a:rPr lang="ru-RU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 (кроме </a:t>
              </a: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SharePoint)</a:t>
              </a: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Huawei</a:t>
              </a:r>
              <a:endPara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Lenovo</a:t>
              </a:r>
              <a:endPara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DellEMC</a:t>
              </a:r>
              <a:endPara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Dell</a:t>
              </a:r>
              <a:endPara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HPE</a:t>
              </a: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IBM</a:t>
              </a: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Cisco</a:t>
              </a: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Vmware</a:t>
              </a:r>
              <a:endParaRPr lang="en-US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Citrix</a:t>
              </a: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Veeam</a:t>
              </a:r>
              <a:endPara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ManageEngine</a:t>
              </a:r>
              <a:endPara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DCN</a:t>
              </a: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Aruba</a:t>
              </a:r>
            </a:p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r>
                <a:rPr lang="en-US" sz="700" spc="-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 Semilight"/>
                  <a:cs typeface="Segoe UI Semilight"/>
                </a:rPr>
                <a:t>Extreme networks</a:t>
              </a:r>
            </a:p>
          </p:txBody>
        </p:sp>
        <p:sp>
          <p:nvSpPr>
            <p:cNvPr id="49" name="object 5">
              <a:extLst>
                <a:ext uri="{FF2B5EF4-FFF2-40B4-BE49-F238E27FC236}">
                  <a16:creationId xmlns:a16="http://schemas.microsoft.com/office/drawing/2014/main" id="{26EEA3F0-97AF-47DC-A18B-C7989225A38F}"/>
                </a:ext>
              </a:extLst>
            </p:cNvPr>
            <p:cNvSpPr txBox="1"/>
            <p:nvPr/>
          </p:nvSpPr>
          <p:spPr>
            <a:xfrm>
              <a:off x="4044106" y="8680234"/>
              <a:ext cx="720720" cy="12054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0650" indent="-108585">
                <a:spcBef>
                  <a:spcPts val="120"/>
                </a:spcBef>
                <a:buFontTx/>
                <a:buChar char="•"/>
                <a:tabLst>
                  <a:tab pos="121285" algn="l"/>
                </a:tabLst>
              </a:pPr>
              <a:endParaRPr lang="ru-RU" sz="7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/>
                <a:cs typeface="Segoe UI Semilight"/>
              </a:endParaRP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D895D7CC-A66E-4E15-85D8-7B8EB1400792}"/>
              </a:ext>
            </a:extLst>
          </p:cNvPr>
          <p:cNvGrpSpPr/>
          <p:nvPr/>
        </p:nvGrpSpPr>
        <p:grpSpPr>
          <a:xfrm>
            <a:off x="385733" y="9969091"/>
            <a:ext cx="395485" cy="415869"/>
            <a:chOff x="385482" y="9943247"/>
            <a:chExt cx="395485" cy="415869"/>
          </a:xfrm>
        </p:grpSpPr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id="{14D57489-B7F2-4F7C-8FDA-01C6E7399592}"/>
                </a:ext>
              </a:extLst>
            </p:cNvPr>
            <p:cNvGrpSpPr/>
            <p:nvPr/>
          </p:nvGrpSpPr>
          <p:grpSpPr>
            <a:xfrm>
              <a:off x="385482" y="9943247"/>
              <a:ext cx="374642" cy="415869"/>
              <a:chOff x="3587219" y="10245033"/>
              <a:chExt cx="374642" cy="415869"/>
            </a:xfrm>
          </p:grpSpPr>
          <p:sp>
            <p:nvSpPr>
              <p:cNvPr id="9" name="Овал 8">
                <a:extLst>
                  <a:ext uri="{FF2B5EF4-FFF2-40B4-BE49-F238E27FC236}">
                    <a16:creationId xmlns:a16="http://schemas.microsoft.com/office/drawing/2014/main" id="{9EF0926B-1686-433A-AF0C-05923915F363}"/>
                  </a:ext>
                </a:extLst>
              </p:cNvPr>
              <p:cNvSpPr/>
              <p:nvPr/>
            </p:nvSpPr>
            <p:spPr>
              <a:xfrm>
                <a:off x="3587219" y="10284441"/>
                <a:ext cx="374642" cy="376461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988EE2-755B-4866-BDB9-BE51C826BFBF}"/>
                  </a:ext>
                </a:extLst>
              </p:cNvPr>
              <p:cNvSpPr txBox="1"/>
              <p:nvPr/>
            </p:nvSpPr>
            <p:spPr>
              <a:xfrm>
                <a:off x="3627305" y="10245033"/>
                <a:ext cx="3332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101F63E-54C2-4E73-9709-0C68795F928E}"/>
                </a:ext>
              </a:extLst>
            </p:cNvPr>
            <p:cNvSpPr txBox="1"/>
            <p:nvPr/>
          </p:nvSpPr>
          <p:spPr>
            <a:xfrm>
              <a:off x="386537" y="10159061"/>
              <a:ext cx="39443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00" dirty="0">
                  <a:solidFill>
                    <a:schemeClr val="bg1"/>
                  </a:solidFill>
                </a:rPr>
                <a:t>дней</a:t>
              </a:r>
            </a:p>
          </p:txBody>
        </p:sp>
      </p:grp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7D07DC53-3CA1-48E0-BC0F-29745BA1F9F3}"/>
              </a:ext>
            </a:extLst>
          </p:cNvPr>
          <p:cNvGrpSpPr/>
          <p:nvPr/>
        </p:nvGrpSpPr>
        <p:grpSpPr>
          <a:xfrm>
            <a:off x="1522531" y="9963762"/>
            <a:ext cx="446866" cy="415869"/>
            <a:chOff x="357347" y="9943247"/>
            <a:chExt cx="446866" cy="415869"/>
          </a:xfrm>
        </p:grpSpPr>
        <p:grpSp>
          <p:nvGrpSpPr>
            <p:cNvPr id="73" name="Группа 72">
              <a:extLst>
                <a:ext uri="{FF2B5EF4-FFF2-40B4-BE49-F238E27FC236}">
                  <a16:creationId xmlns:a16="http://schemas.microsoft.com/office/drawing/2014/main" id="{433CF87B-D795-477C-8C82-CE9CB309607F}"/>
                </a:ext>
              </a:extLst>
            </p:cNvPr>
            <p:cNvGrpSpPr/>
            <p:nvPr/>
          </p:nvGrpSpPr>
          <p:grpSpPr>
            <a:xfrm>
              <a:off x="357347" y="9943247"/>
              <a:ext cx="446866" cy="415869"/>
              <a:chOff x="3559084" y="10245033"/>
              <a:chExt cx="446866" cy="415869"/>
            </a:xfrm>
          </p:grpSpPr>
          <p:sp>
            <p:nvSpPr>
              <p:cNvPr id="79" name="Овал 78">
                <a:extLst>
                  <a:ext uri="{FF2B5EF4-FFF2-40B4-BE49-F238E27FC236}">
                    <a16:creationId xmlns:a16="http://schemas.microsoft.com/office/drawing/2014/main" id="{85292AEA-3D1D-466B-A114-51BA81E05C8E}"/>
                  </a:ext>
                </a:extLst>
              </p:cNvPr>
              <p:cNvSpPr/>
              <p:nvPr/>
            </p:nvSpPr>
            <p:spPr>
              <a:xfrm>
                <a:off x="3587219" y="10284441"/>
                <a:ext cx="374642" cy="376461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1F421D66-5246-498F-9582-EC85BB308A73}"/>
                  </a:ext>
                </a:extLst>
              </p:cNvPr>
              <p:cNvSpPr txBox="1"/>
              <p:nvPr/>
            </p:nvSpPr>
            <p:spPr>
              <a:xfrm>
                <a:off x="3559084" y="10245033"/>
                <a:ext cx="4468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>
                    <a:solidFill>
                      <a:schemeClr val="bg1"/>
                    </a:solidFill>
                  </a:rPr>
                  <a:t>10</a:t>
                </a:r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696FCF2-21B3-4FFA-B50B-5C71CBE4B2F9}"/>
                </a:ext>
              </a:extLst>
            </p:cNvPr>
            <p:cNvSpPr txBox="1"/>
            <p:nvPr/>
          </p:nvSpPr>
          <p:spPr>
            <a:xfrm>
              <a:off x="386537" y="10159061"/>
              <a:ext cx="39443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00" dirty="0">
                  <a:solidFill>
                    <a:schemeClr val="bg1"/>
                  </a:solidFill>
                </a:rPr>
                <a:t>дней</a:t>
              </a:r>
            </a:p>
          </p:txBody>
        </p:sp>
      </p:grp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B6BC71EA-9074-44DD-90A4-29FA055F549A}"/>
              </a:ext>
            </a:extLst>
          </p:cNvPr>
          <p:cNvSpPr/>
          <p:nvPr/>
        </p:nvSpPr>
        <p:spPr>
          <a:xfrm>
            <a:off x="3217592" y="9268669"/>
            <a:ext cx="876522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065">
              <a:spcBef>
                <a:spcPts val="120"/>
              </a:spcBef>
              <a:tabLst>
                <a:tab pos="121285" algn="l"/>
              </a:tabLst>
            </a:pPr>
            <a:r>
              <a:rPr lang="ru-RU" sz="700" dirty="0">
                <a:solidFill>
                  <a:srgbClr val="6E6E6D"/>
                </a:solidFill>
                <a:latin typeface="Segoe UI Semilight"/>
                <a:cs typeface="Segoe UI Semilight"/>
              </a:rPr>
              <a:t>Иные решения**</a:t>
            </a:r>
            <a:endParaRPr lang="en-US" sz="700" dirty="0">
              <a:solidFill>
                <a:srgbClr val="6E6E6D"/>
              </a:solidFill>
              <a:latin typeface="Segoe UI Semilight"/>
              <a:cs typeface="Segoe UI Semilight"/>
            </a:endParaRPr>
          </a:p>
        </p:txBody>
      </p:sp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id="{AF95F575-FCB1-4684-90D0-C38FEE405347}"/>
              </a:ext>
            </a:extLst>
          </p:cNvPr>
          <p:cNvSpPr/>
          <p:nvPr/>
        </p:nvSpPr>
        <p:spPr>
          <a:xfrm>
            <a:off x="6455920" y="9271737"/>
            <a:ext cx="876522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065">
              <a:spcBef>
                <a:spcPts val="120"/>
              </a:spcBef>
              <a:tabLst>
                <a:tab pos="121285" algn="l"/>
              </a:tabLst>
            </a:pPr>
            <a:r>
              <a:rPr lang="ru-RU" sz="700" dirty="0">
                <a:solidFill>
                  <a:srgbClr val="6E6E6D"/>
                </a:solidFill>
                <a:latin typeface="Segoe UI Semilight"/>
                <a:cs typeface="Segoe UI Semilight"/>
              </a:rPr>
              <a:t>Иные решения**</a:t>
            </a:r>
            <a:endParaRPr lang="en-US" sz="700" dirty="0">
              <a:solidFill>
                <a:srgbClr val="6E6E6D"/>
              </a:solidFill>
              <a:latin typeface="Segoe UI Semilight"/>
              <a:cs typeface="Segoe UI Semilight"/>
            </a:endParaRPr>
          </a:p>
        </p:txBody>
      </p:sp>
      <p:grpSp>
        <p:nvGrpSpPr>
          <p:cNvPr id="83" name="Группа 82">
            <a:extLst>
              <a:ext uri="{FF2B5EF4-FFF2-40B4-BE49-F238E27FC236}">
                <a16:creationId xmlns:a16="http://schemas.microsoft.com/office/drawing/2014/main" id="{8E1B7EB2-5702-44D3-BFDF-837B5C7AF0A8}"/>
              </a:ext>
            </a:extLst>
          </p:cNvPr>
          <p:cNvGrpSpPr/>
          <p:nvPr/>
        </p:nvGrpSpPr>
        <p:grpSpPr>
          <a:xfrm>
            <a:off x="2730187" y="9963762"/>
            <a:ext cx="446866" cy="415869"/>
            <a:chOff x="357347" y="9943247"/>
            <a:chExt cx="446866" cy="415869"/>
          </a:xfrm>
        </p:grpSpPr>
        <p:grpSp>
          <p:nvGrpSpPr>
            <p:cNvPr id="84" name="Группа 83">
              <a:extLst>
                <a:ext uri="{FF2B5EF4-FFF2-40B4-BE49-F238E27FC236}">
                  <a16:creationId xmlns:a16="http://schemas.microsoft.com/office/drawing/2014/main" id="{F60BE7B1-48A8-4A76-98CD-D67EC3B396ED}"/>
                </a:ext>
              </a:extLst>
            </p:cNvPr>
            <p:cNvGrpSpPr/>
            <p:nvPr/>
          </p:nvGrpSpPr>
          <p:grpSpPr>
            <a:xfrm>
              <a:off x="357347" y="9943247"/>
              <a:ext cx="446866" cy="415869"/>
              <a:chOff x="3559084" y="10245033"/>
              <a:chExt cx="446866" cy="415869"/>
            </a:xfrm>
          </p:grpSpPr>
          <p:sp>
            <p:nvSpPr>
              <p:cNvPr id="86" name="Овал 85">
                <a:extLst>
                  <a:ext uri="{FF2B5EF4-FFF2-40B4-BE49-F238E27FC236}">
                    <a16:creationId xmlns:a16="http://schemas.microsoft.com/office/drawing/2014/main" id="{C989772B-DCBF-4433-B976-650A8116EC77}"/>
                  </a:ext>
                </a:extLst>
              </p:cNvPr>
              <p:cNvSpPr/>
              <p:nvPr/>
            </p:nvSpPr>
            <p:spPr>
              <a:xfrm>
                <a:off x="3587219" y="10284441"/>
                <a:ext cx="374642" cy="376461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0538F3C-E4EB-4BF4-BDD0-8A8417787ADE}"/>
                  </a:ext>
                </a:extLst>
              </p:cNvPr>
              <p:cNvSpPr txBox="1"/>
              <p:nvPr/>
            </p:nvSpPr>
            <p:spPr>
              <a:xfrm>
                <a:off x="3559084" y="10245033"/>
                <a:ext cx="4468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>
                    <a:solidFill>
                      <a:schemeClr val="bg1"/>
                    </a:solidFill>
                  </a:rPr>
                  <a:t>15</a:t>
                </a:r>
              </a:p>
            </p:txBody>
          </p: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C04F9AF9-B8A5-4E17-930E-6C1E9B4E2892}"/>
                </a:ext>
              </a:extLst>
            </p:cNvPr>
            <p:cNvSpPr txBox="1"/>
            <p:nvPr/>
          </p:nvSpPr>
          <p:spPr>
            <a:xfrm>
              <a:off x="386537" y="10159061"/>
              <a:ext cx="39443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00" dirty="0">
                  <a:solidFill>
                    <a:schemeClr val="bg1"/>
                  </a:solidFill>
                </a:rPr>
                <a:t>дней</a:t>
              </a:r>
            </a:p>
          </p:txBody>
        </p:sp>
      </p:grpSp>
      <p:grpSp>
        <p:nvGrpSpPr>
          <p:cNvPr id="88" name="Группа 87">
            <a:extLst>
              <a:ext uri="{FF2B5EF4-FFF2-40B4-BE49-F238E27FC236}">
                <a16:creationId xmlns:a16="http://schemas.microsoft.com/office/drawing/2014/main" id="{FCD00A8E-0750-4EDB-8629-DCE12B1D0F3C}"/>
              </a:ext>
            </a:extLst>
          </p:cNvPr>
          <p:cNvGrpSpPr/>
          <p:nvPr/>
        </p:nvGrpSpPr>
        <p:grpSpPr>
          <a:xfrm>
            <a:off x="3921889" y="9963762"/>
            <a:ext cx="446866" cy="415869"/>
            <a:chOff x="357347" y="9943247"/>
            <a:chExt cx="446866" cy="415869"/>
          </a:xfrm>
        </p:grpSpPr>
        <p:grpSp>
          <p:nvGrpSpPr>
            <p:cNvPr id="89" name="Группа 88">
              <a:extLst>
                <a:ext uri="{FF2B5EF4-FFF2-40B4-BE49-F238E27FC236}">
                  <a16:creationId xmlns:a16="http://schemas.microsoft.com/office/drawing/2014/main" id="{63E4984B-9306-4E3E-8AB6-9AFB960FDB73}"/>
                </a:ext>
              </a:extLst>
            </p:cNvPr>
            <p:cNvGrpSpPr/>
            <p:nvPr/>
          </p:nvGrpSpPr>
          <p:grpSpPr>
            <a:xfrm>
              <a:off x="357347" y="9943247"/>
              <a:ext cx="446866" cy="415869"/>
              <a:chOff x="3559084" y="10245033"/>
              <a:chExt cx="446866" cy="415869"/>
            </a:xfrm>
          </p:grpSpPr>
          <p:sp>
            <p:nvSpPr>
              <p:cNvPr id="91" name="Овал 90">
                <a:extLst>
                  <a:ext uri="{FF2B5EF4-FFF2-40B4-BE49-F238E27FC236}">
                    <a16:creationId xmlns:a16="http://schemas.microsoft.com/office/drawing/2014/main" id="{A2AC928C-0551-4016-807B-870ED4CA234C}"/>
                  </a:ext>
                </a:extLst>
              </p:cNvPr>
              <p:cNvSpPr/>
              <p:nvPr/>
            </p:nvSpPr>
            <p:spPr>
              <a:xfrm>
                <a:off x="3587219" y="10284441"/>
                <a:ext cx="374642" cy="376461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46390C7-4A9C-4AF3-9BC7-DD9801728B2B}"/>
                  </a:ext>
                </a:extLst>
              </p:cNvPr>
              <p:cNvSpPr txBox="1"/>
              <p:nvPr/>
            </p:nvSpPr>
            <p:spPr>
              <a:xfrm>
                <a:off x="3559084" y="10245033"/>
                <a:ext cx="4468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>
                    <a:solidFill>
                      <a:schemeClr val="bg1"/>
                    </a:solidFill>
                  </a:rPr>
                  <a:t>30</a:t>
                </a:r>
              </a:p>
            </p:txBody>
          </p:sp>
        </p:grp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F5B679BB-BC80-4BCC-A8D0-32B0A5EFC348}"/>
                </a:ext>
              </a:extLst>
            </p:cNvPr>
            <p:cNvSpPr txBox="1"/>
            <p:nvPr/>
          </p:nvSpPr>
          <p:spPr>
            <a:xfrm>
              <a:off x="386537" y="10159061"/>
              <a:ext cx="39443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00" dirty="0">
                  <a:solidFill>
                    <a:schemeClr val="bg1"/>
                  </a:solidFill>
                </a:rPr>
                <a:t>дней</a:t>
              </a:r>
            </a:p>
          </p:txBody>
        </p:sp>
      </p:grp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48FECAC5-2344-4563-9AA8-A16FDFDEF9AF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46" r="40201" b="6077"/>
          <a:stretch/>
        </p:blipFill>
        <p:spPr>
          <a:xfrm>
            <a:off x="-184150" y="262687"/>
            <a:ext cx="2605318" cy="391160"/>
          </a:xfrm>
          <a:prstGeom prst="rect">
            <a:avLst/>
          </a:prstGeom>
        </p:spPr>
      </p:pic>
      <p:pic>
        <p:nvPicPr>
          <p:cNvPr id="71" name="Picture 2" descr="https://sp.softline.com/softlinetrade/MarketingProjects/SharedDocLib/%D0%9E%D0%9C%D0%9F%D0%B8%D0%A0/%D0%9B%D0%BE%D0%B3%D0%BE%D1%82%D0%B8%D0%BF%D1%8B/2024_Logo_Sofl/Logo_%D0%93%D0%9A%20Softline_Sofl/Logo_Softline_rgb_sofl.png?authToken=eyJ0eXAiOiJKV1QiLCJhbGciOiJSUzI1NiIsIng1dCI6ImphUklLN3lFdHlUaElMNTQ0c0hPb3FubWtqbyIsImtpZCI6ImphUklLN3lFdHlUaElMNTQ0c0hPb3FubWtqbyJ9.eyJhdWQiOiJ1cm46QXBwUHJveHk6Y29tIiwiaXNzIjoiaHR0cDovL3Nzby5zb2Z0bGluZS5jb20vYWRmcy9zZXJ2aWNlcy90cnVzdCIsImlhdCI6MTcxMzQzNjUyOSwibmJmIjoxNzEzNDM2NTI5LCJleHAiOjE3MTM0NDAxMjksInJlbHlpbmdwYXJ0eXRydXN0aWQiOiIwMjVlNTNlNS03ZDU0LWVkMTEtYmVkNi0wMDUwNTY4MjYwMmUiLCJ1cG4iOiJhbmRyZXkuYnVyZW5rb3ZAc29mdGxpbmUuY29tIiwiY2xpZW50cmVxaWQiOiJhOWZmZWEwOC02ZWEzLTAwMDAtODU3MS0xNmFhYTM2ZWRhMDEiLCJhdXRobWV0aG9kIjoidXJuOm9hc2lzOm5hbWVzOnRjOlNBTUw6Mi4wOmFjOmNsYXNzZXM6UGFzc3dvcmRQcm90ZWN0ZWRUcmFuc3BvcnQiLCJhdXRoX3RpbWUiOiIyMDI0LTA0LTE4VDA5OjEwOjE0LjUwMVoiLCJ2ZXIiOiIxLjAifQ.ohg-E_BmgTWNF6OKq5XAjOJ9pxYg3UL8AojUljy98kf46SS4CMsnTHqRIIKt6y0jLJ_s1KYbcADt17llZ-88rkZqbabFERnicbleoHpvuhh_ZIEkZh69-N8GiJ4QG7mvEPs9HCT5Mdi8Jzv5eX0DhDPOKIbO4ZbJNkFtM5wAIW06z5HAdHI0_cd4mECEC1q0Q16ii2hRtHtkVW9NUsS9C1ECAawDR59A0jPUpgdzS51nZN74zfUFb4Si_w6gDwzZI9SGn4yu_65SxfAClfQ3CG5DuPcCXNhMHP60uR8Pw2kAmy5xkfvf3Kxw46XeKdmi2viknprZNqWzWvsFcoc2cw&amp;client-request-id=a9ffea08-6ea3-0000-8571-16aaa36eda01">
            <a:extLst>
              <a:ext uri="{FF2B5EF4-FFF2-40B4-BE49-F238E27FC236}">
                <a16:creationId xmlns:a16="http://schemas.microsoft.com/office/drawing/2014/main" id="{B80F10C9-E0B3-494C-8FED-26D76FDF1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125" y="291289"/>
            <a:ext cx="2094062" cy="3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id="{1ED5F2DB-52E7-48CA-9E8F-79FE0FB115C1}"/>
              </a:ext>
            </a:extLst>
          </p:cNvPr>
          <p:cNvSpPr/>
          <p:nvPr/>
        </p:nvSpPr>
        <p:spPr>
          <a:xfrm>
            <a:off x="4276541" y="7227402"/>
            <a:ext cx="1255002" cy="2222303"/>
          </a:xfrm>
          <a:prstGeom prst="roundRect">
            <a:avLst>
              <a:gd name="adj" fmla="val 4666"/>
            </a:avLst>
          </a:prstGeom>
          <a:noFill/>
          <a:ln w="63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93E5927C-8025-4DD3-ABC5-C67670FF0752}"/>
              </a:ext>
            </a:extLst>
          </p:cNvPr>
          <p:cNvSpPr/>
          <p:nvPr/>
        </p:nvSpPr>
        <p:spPr>
          <a:xfrm>
            <a:off x="4620100" y="9268669"/>
            <a:ext cx="876522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065">
              <a:spcBef>
                <a:spcPts val="120"/>
              </a:spcBef>
              <a:tabLst>
                <a:tab pos="121285" algn="l"/>
              </a:tabLst>
            </a:pPr>
            <a:r>
              <a:rPr lang="ru-RU" sz="700" dirty="0">
                <a:solidFill>
                  <a:srgbClr val="6E6E6D"/>
                </a:solidFill>
                <a:latin typeface="Segoe UI Semilight"/>
                <a:cs typeface="Segoe UI Semilight"/>
              </a:rPr>
              <a:t>Иные решения**</a:t>
            </a:r>
            <a:endParaRPr lang="en-US" sz="700" dirty="0">
              <a:solidFill>
                <a:srgbClr val="6E6E6D"/>
              </a:solidFill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Другая 12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9025F626362E24896E59365AFC91190" ma:contentTypeVersion="1" ma:contentTypeDescription="Создание документа." ma:contentTypeScope="" ma:versionID="ff514e4819f6cf64f79e793e4a2cf4c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31e81e667ee0ea99e466ba12a40ca1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140482-2A7F-4CC5-AEEA-C9637035A3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33698AB-2365-4E67-BBE7-C847E9EE52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B0EB31-811E-410F-B40A-52F6389E8B8C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13014</TotalTime>
  <Words>583</Words>
  <Application>Microsoft Office PowerPoint</Application>
  <PresentationFormat>Произвольный</PresentationFormat>
  <Paragraphs>139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Segoe UI</vt:lpstr>
      <vt:lpstr>Segoe UI Semibold</vt:lpstr>
      <vt:lpstr>Segoe UI Semilight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Ваучер Softline. Услуги по инфраструктуре заказчика v.1.2</dc:title>
  <dc:creator>Andrey Burenkov</dc:creator>
  <cp:lastModifiedBy>Sinyutina, Tatyana</cp:lastModifiedBy>
  <cp:revision>146</cp:revision>
  <dcterms:created xsi:type="dcterms:W3CDTF">2022-02-18T10:55:33Z</dcterms:created>
  <dcterms:modified xsi:type="dcterms:W3CDTF">2026-06-04T09:36:33Z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2022-02-07T00:00:00Z</vt:filetime>
  </property>
  <property fmtid="{D5CDD505-2E9C-101B-9397-08002B2CF9AE}" pid="3" name="Creator">
    <vt:lpwstr>Adobe Illustrator 26.0 (Windows)</vt:lpwstr>
  </property>
  <property fmtid="{D5CDD505-2E9C-101B-9397-08002B2CF9AE}" pid="4" name="LastSaved">
    <vt:filetime>2022-02-18T00:00:00Z</vt:filetime>
  </property>
  <property fmtid="{D5CDD505-2E9C-101B-9397-08002B2CF9AE}" pid="5" name="ContentTypeId">
    <vt:lpwstr>0x010100B9025F626362E24896E59365AFC91190</vt:lpwstr>
  </property>
  <property fmtid="{D5CDD505-2E9C-101B-9397-08002B2CF9AE}" pid="6" name="MediaServiceImageTags">
    <vt:lpwstr/>
  </property>
  <property fmtid="{D5CDD505-2E9C-101B-9397-08002B2CF9AE}" pid="7" name="MSIP_Label_defa4170-0d19-0005-0004-bc88714345d2_Enabled">
    <vt:lpwstr>true</vt:lpwstr>
  </property>
  <property fmtid="{D5CDD505-2E9C-101B-9397-08002B2CF9AE}" pid="8" name="MSIP_Label_defa4170-0d19-0005-0004-bc88714345d2_SetDate">
    <vt:lpwstr>2024-04-11T13:59:55Z</vt:lpwstr>
  </property>
  <property fmtid="{D5CDD505-2E9C-101B-9397-08002B2CF9AE}" pid="9" name="MSIP_Label_defa4170-0d19-0005-0004-bc88714345d2_Method">
    <vt:lpwstr>Standard</vt:lpwstr>
  </property>
  <property fmtid="{D5CDD505-2E9C-101B-9397-08002B2CF9AE}" pid="10" name="MSIP_Label_defa4170-0d19-0005-0004-bc88714345d2_Name">
    <vt:lpwstr>defa4170-0d19-0005-0004-bc88714345d2</vt:lpwstr>
  </property>
  <property fmtid="{D5CDD505-2E9C-101B-9397-08002B2CF9AE}" pid="11" name="MSIP_Label_defa4170-0d19-0005-0004-bc88714345d2_SiteId">
    <vt:lpwstr>30aaaa25-4b0d-4e24-a94e-36eff3d43b25</vt:lpwstr>
  </property>
  <property fmtid="{D5CDD505-2E9C-101B-9397-08002B2CF9AE}" pid="12" name="MSIP_Label_defa4170-0d19-0005-0004-bc88714345d2_ActionId">
    <vt:lpwstr>d7042858-8080-4c5a-bae4-5f975d738b4a</vt:lpwstr>
  </property>
  <property fmtid="{D5CDD505-2E9C-101B-9397-08002B2CF9AE}" pid="13" name="MSIP_Label_defa4170-0d19-0005-0004-bc88714345d2_ContentBits">
    <vt:lpwstr>0</vt:lpwstr>
  </property>
</Properties>
</file>